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98" r:id="rId4"/>
    <p:sldId id="299" r:id="rId5"/>
    <p:sldId id="300" r:id="rId6"/>
    <p:sldId id="301" r:id="rId7"/>
    <p:sldId id="302" r:id="rId8"/>
    <p:sldId id="303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24" r:id="rId18"/>
    <p:sldId id="325" r:id="rId19"/>
    <p:sldId id="326" r:id="rId20"/>
    <p:sldId id="327" r:id="rId21"/>
    <p:sldId id="328" r:id="rId22"/>
    <p:sldId id="323" r:id="rId23"/>
    <p:sldId id="320" r:id="rId24"/>
    <p:sldId id="321" r:id="rId25"/>
    <p:sldId id="319" r:id="rId26"/>
    <p:sldId id="318" r:id="rId27"/>
    <p:sldId id="317" r:id="rId28"/>
    <p:sldId id="315" r:id="rId29"/>
    <p:sldId id="316" r:id="rId30"/>
    <p:sldId id="313" r:id="rId31"/>
    <p:sldId id="297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B7F"/>
    <a:srgbClr val="193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67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538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83996-5449-5448-8E82-1F4CF5A6D83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CA63F-2DD1-E349-9E07-9056EE62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CA63F-2DD1-E349-9E07-9056EE626A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8755" y="995271"/>
            <a:ext cx="4422934" cy="1661700"/>
          </a:xfrm>
          <a:prstGeom prst="rect">
            <a:avLst/>
          </a:prstGeom>
          <a:effectLst>
            <a:outerShdw blurRad="82550" dist="38100" dir="3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3616326"/>
            <a:ext cx="8015287" cy="5340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000" b="0" i="0" normalizeH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Euphemia UCAS"/>
              </a:defRPr>
            </a:lvl1pPr>
            <a:lvl2pPr marL="0" indent="0" algn="ctr">
              <a:buFontTx/>
              <a:buNone/>
              <a:defRPr sz="2000" b="0" i="0"/>
            </a:lvl2pPr>
            <a:lvl3pPr marL="0" indent="0" algn="ctr">
              <a:buFontTx/>
              <a:buNone/>
              <a:defRPr sz="2000" b="0" i="0"/>
            </a:lvl3pPr>
            <a:lvl4pPr marL="0" indent="0" algn="ctr">
              <a:buFontTx/>
              <a:buNone/>
              <a:defRPr sz="2000" b="0" i="0"/>
            </a:lvl4pPr>
            <a:lvl5pPr marL="0" indent="0" algn="ctr">
              <a:buFontTx/>
              <a:buNone/>
              <a:defRPr sz="2000" b="0" i="0"/>
            </a:lvl5pPr>
          </a:lstStyle>
          <a:p>
            <a:pPr lvl="0"/>
            <a:r>
              <a:rPr lang="en-AU" dirty="0"/>
              <a:t>Title Goes Here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9113" y="3585354"/>
            <a:ext cx="8015287" cy="0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7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789" y="1240469"/>
            <a:ext cx="3324066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010172" y="0"/>
            <a:ext cx="0" cy="414606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707886"/>
          </a:xfrm>
          <a:ln>
            <a:solidFill>
              <a:schemeClr val="bg1"/>
            </a:solidFill>
            <a:prstDash val="sysDash"/>
          </a:ln>
        </p:spPr>
        <p:txBody>
          <a:bodyPr anchor="t" anchorCtr="0">
            <a:spAutoFit/>
          </a:bodyPr>
          <a:lstStyle>
            <a:lvl1pPr algn="l">
              <a:defRPr sz="20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56964" y="0"/>
            <a:ext cx="5278832" cy="5143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47037" y="4725987"/>
            <a:ext cx="4838209" cy="417513"/>
          </a:xfrm>
        </p:spPr>
        <p:txBody>
          <a:bodyPr>
            <a:noAutofit/>
          </a:bodyPr>
          <a:lstStyle>
            <a:lvl1pPr>
              <a:defRPr sz="1200" b="0" i="0"/>
            </a:lvl1pPr>
            <a:lvl2pPr marL="0" indent="0" algn="r">
              <a:buFontTx/>
              <a:buNone/>
              <a:defRPr sz="1000" b="0" i="1" baseline="0"/>
            </a:lvl2pPr>
            <a:lvl3pPr>
              <a:defRPr sz="1200" b="0" i="0"/>
            </a:lvl3pPr>
            <a:lvl4pPr>
              <a:defRPr sz="1200" b="0" i="0"/>
            </a:lvl4pPr>
            <a:lvl5pPr>
              <a:defRPr sz="1200" b="0" i="0"/>
            </a:lvl5pPr>
          </a:lstStyle>
          <a:p>
            <a:pPr lvl="1"/>
            <a:r>
              <a:rPr lang="en-US" dirty="0"/>
              <a:t>Credit &amp; Copyright</a:t>
            </a:r>
          </a:p>
        </p:txBody>
      </p:sp>
    </p:spTree>
    <p:extLst>
      <p:ext uri="{BB962C8B-B14F-4D97-AF65-F5344CB8AC3E}">
        <p14:creationId xmlns:p14="http://schemas.microsoft.com/office/powerpoint/2010/main" val="113636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2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789" y="1240469"/>
            <a:ext cx="3324066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010172" y="0"/>
            <a:ext cx="0" cy="414606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707886"/>
          </a:xfrm>
          <a:ln>
            <a:solidFill>
              <a:schemeClr val="bg1"/>
            </a:solidFill>
            <a:prstDash val="sysDash"/>
          </a:ln>
        </p:spPr>
        <p:txBody>
          <a:bodyPr anchor="t" anchorCtr="0">
            <a:spAutoFit/>
          </a:bodyPr>
          <a:lstStyle>
            <a:lvl1pPr algn="l">
              <a:defRPr sz="20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6964" y="0"/>
            <a:ext cx="5278832" cy="2505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47037" y="4725987"/>
            <a:ext cx="4838209" cy="417513"/>
          </a:xfrm>
        </p:spPr>
        <p:txBody>
          <a:bodyPr>
            <a:noAutofit/>
          </a:bodyPr>
          <a:lstStyle>
            <a:lvl1pPr>
              <a:defRPr sz="1200" b="0" i="0"/>
            </a:lvl1pPr>
            <a:lvl2pPr marL="0" indent="0" algn="r">
              <a:buFontTx/>
              <a:buNone/>
              <a:defRPr sz="1000" b="0" i="1" baseline="0"/>
            </a:lvl2pPr>
            <a:lvl3pPr>
              <a:defRPr sz="1200" b="0" i="0"/>
            </a:lvl3pPr>
            <a:lvl4pPr>
              <a:defRPr sz="1200" b="0" i="0"/>
            </a:lvl4pPr>
            <a:lvl5pPr>
              <a:defRPr sz="1200" b="0" i="0"/>
            </a:lvl5pPr>
          </a:lstStyle>
          <a:p>
            <a:pPr lvl="1"/>
            <a:r>
              <a:rPr lang="en-US" dirty="0"/>
              <a:t>Credit &amp; Copyright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3956964" y="2565812"/>
            <a:ext cx="5278832" cy="2577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839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+2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789" y="1240469"/>
            <a:ext cx="3324066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2010172" y="0"/>
            <a:ext cx="0" cy="414606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707886"/>
          </a:xfrm>
          <a:ln>
            <a:solidFill>
              <a:schemeClr val="bg1"/>
            </a:solidFill>
            <a:prstDash val="sysDash"/>
          </a:ln>
        </p:spPr>
        <p:txBody>
          <a:bodyPr anchor="t" anchorCtr="0">
            <a:spAutoFit/>
          </a:bodyPr>
          <a:lstStyle>
            <a:lvl1pPr algn="l">
              <a:defRPr sz="20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6964" y="0"/>
            <a:ext cx="5278832" cy="2505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47037" y="4725987"/>
            <a:ext cx="4838209" cy="417513"/>
          </a:xfrm>
        </p:spPr>
        <p:txBody>
          <a:bodyPr>
            <a:noAutofit/>
          </a:bodyPr>
          <a:lstStyle>
            <a:lvl1pPr>
              <a:defRPr sz="1200" b="0" i="0"/>
            </a:lvl1pPr>
            <a:lvl2pPr marL="0" indent="0" algn="r">
              <a:buFontTx/>
              <a:buNone/>
              <a:defRPr sz="1000" b="0" i="1" baseline="0"/>
            </a:lvl2pPr>
            <a:lvl3pPr>
              <a:defRPr sz="1200" b="0" i="0"/>
            </a:lvl3pPr>
            <a:lvl4pPr>
              <a:defRPr sz="1200" b="0" i="0"/>
            </a:lvl4pPr>
            <a:lvl5pPr>
              <a:defRPr sz="1200" b="0" i="0"/>
            </a:lvl5pPr>
          </a:lstStyle>
          <a:p>
            <a:pPr lvl="1"/>
            <a:r>
              <a:rPr lang="en-US" dirty="0"/>
              <a:t>Credit &amp; Copyright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592060" y="2565812"/>
            <a:ext cx="2643736" cy="2577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2"/>
          </p:nvPr>
        </p:nvSpPr>
        <p:spPr>
          <a:xfrm>
            <a:off x="3945210" y="2565812"/>
            <a:ext cx="2577733" cy="2577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344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49" y="414604"/>
            <a:ext cx="5349719" cy="43455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8448" y="1248966"/>
            <a:ext cx="3108776" cy="35111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010172" y="0"/>
            <a:ext cx="0" cy="414606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7789" y="414605"/>
            <a:ext cx="3099435" cy="707886"/>
          </a:xfrm>
          <a:ln>
            <a:solidFill>
              <a:schemeClr val="bg1"/>
            </a:solidFill>
            <a:prstDash val="sysDash"/>
          </a:ln>
        </p:spPr>
        <p:txBody>
          <a:bodyPr wrap="square" anchor="t" anchorCtr="0">
            <a:spAutoFit/>
          </a:bodyPr>
          <a:lstStyle>
            <a:lvl1pPr algn="l">
              <a:defRPr sz="20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7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9B1-6C4B-4A4E-BC6D-AA66D237B5D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7D9F-744B-2241-ABE4-D439821A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2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80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4661478"/>
            <a:ext cx="9180000" cy="482022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31652" y="4725987"/>
            <a:ext cx="9048347" cy="417513"/>
          </a:xfrm>
        </p:spPr>
        <p:txBody>
          <a:bodyPr>
            <a:noAutofit/>
          </a:bodyPr>
          <a:lstStyle>
            <a:lvl1pPr>
              <a:defRPr sz="1200" b="0" i="0"/>
            </a:lvl1pPr>
            <a:lvl2pPr marL="0" indent="0" algn="l">
              <a:buFontTx/>
              <a:buNone/>
              <a:defRPr sz="1000" b="0" i="1" baseline="0"/>
            </a:lvl2pPr>
            <a:lvl3pPr>
              <a:defRPr sz="1200" b="0" i="0"/>
            </a:lvl3pPr>
            <a:lvl4pPr>
              <a:defRPr sz="1200" b="0" i="0"/>
            </a:lvl4pPr>
            <a:lvl5pPr>
              <a:defRPr sz="1200" b="0" i="0"/>
            </a:lvl5pPr>
          </a:lstStyle>
          <a:p>
            <a:pPr lvl="1"/>
            <a:r>
              <a:rPr lang="en-US" dirty="0"/>
              <a:t>Credit &amp; Copyright</a:t>
            </a:r>
          </a:p>
        </p:txBody>
      </p:sp>
    </p:spTree>
    <p:extLst>
      <p:ext uri="{BB962C8B-B14F-4D97-AF65-F5344CB8AC3E}">
        <p14:creationId xmlns:p14="http://schemas.microsoft.com/office/powerpoint/2010/main" val="252733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cred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80000" cy="51435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4661478"/>
            <a:ext cx="9180000" cy="482022"/>
          </a:xfrm>
          <a:prstGeom prst="rect">
            <a:avLst/>
          </a:prstGeom>
          <a:solidFill>
            <a:schemeClr val="tx1"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31652" y="4725987"/>
            <a:ext cx="9048347" cy="417513"/>
          </a:xfrm>
        </p:spPr>
        <p:txBody>
          <a:bodyPr>
            <a:noAutofit/>
          </a:bodyPr>
          <a:lstStyle>
            <a:lvl1pPr>
              <a:defRPr sz="1200" b="0" i="0"/>
            </a:lvl1pPr>
            <a:lvl2pPr marL="0" indent="0" algn="l">
              <a:buFontTx/>
              <a:buNone/>
              <a:defRPr sz="1000" b="0" i="1" baseline="0"/>
            </a:lvl2pPr>
            <a:lvl3pPr>
              <a:defRPr sz="1200" b="0" i="0"/>
            </a:lvl3pPr>
            <a:lvl4pPr>
              <a:defRPr sz="1200" b="0" i="0"/>
            </a:lvl4pPr>
            <a:lvl5pPr>
              <a:defRPr sz="1200" b="0" i="0"/>
            </a:lvl5pPr>
          </a:lstStyle>
          <a:p>
            <a:pPr lvl="1"/>
            <a:r>
              <a:rPr lang="en-US" dirty="0"/>
              <a:t>Credit &amp; Copyright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47789" y="414605"/>
            <a:ext cx="3099435" cy="707886"/>
          </a:xfrm>
          <a:ln>
            <a:solidFill>
              <a:schemeClr val="bg1"/>
            </a:solidFill>
            <a:prstDash val="sysDash"/>
          </a:ln>
        </p:spPr>
        <p:txBody>
          <a:bodyPr wrap="square" anchor="t" anchorCtr="0">
            <a:spAutoFit/>
          </a:bodyPr>
          <a:lstStyle>
            <a:lvl1pPr algn="ctr">
              <a:defRPr sz="2000" b="0" i="1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31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49" y="414604"/>
            <a:ext cx="5349719" cy="43455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38448" y="1248966"/>
            <a:ext cx="3108776" cy="35111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2010172" y="0"/>
            <a:ext cx="0" cy="414606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47789" y="414605"/>
            <a:ext cx="3099435" cy="707886"/>
          </a:xfrm>
          <a:ln>
            <a:solidFill>
              <a:schemeClr val="bg1"/>
            </a:solidFill>
            <a:prstDash val="sysDash"/>
          </a:ln>
        </p:spPr>
        <p:txBody>
          <a:bodyPr wrap="square" anchor="t" anchorCtr="0">
            <a:spAutoFit/>
          </a:bodyPr>
          <a:lstStyle>
            <a:lvl1pPr algn="l">
              <a:defRPr sz="2000" b="1" i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3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701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68755" y="995271"/>
            <a:ext cx="4422934" cy="1661700"/>
          </a:xfrm>
          <a:prstGeom prst="rect">
            <a:avLst/>
          </a:prstGeom>
          <a:effectLst>
            <a:outerShdw blurRad="82550" dist="38100" dir="30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19113" y="3244079"/>
            <a:ext cx="8015287" cy="5340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3000" b="0" i="0" normalizeH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Euphemia UCAS"/>
              </a:defRPr>
            </a:lvl1pPr>
            <a:lvl2pPr marL="0" indent="0" algn="ctr">
              <a:buFontTx/>
              <a:buNone/>
              <a:defRPr sz="2000" b="0" i="0"/>
            </a:lvl2pPr>
            <a:lvl3pPr marL="0" indent="0" algn="ctr">
              <a:buFontTx/>
              <a:buNone/>
              <a:defRPr sz="2000" b="0" i="0"/>
            </a:lvl3pPr>
            <a:lvl4pPr marL="0" indent="0" algn="ctr">
              <a:buFontTx/>
              <a:buNone/>
              <a:defRPr sz="2000" b="0" i="0"/>
            </a:lvl4pPr>
            <a:lvl5pPr marL="0" indent="0" algn="ctr">
              <a:buFontTx/>
              <a:buNone/>
              <a:defRPr sz="2000" b="0" i="0"/>
            </a:lvl5pPr>
          </a:lstStyle>
          <a:p>
            <a:pPr lvl="0"/>
            <a:r>
              <a:rPr lang="en-AU" dirty="0"/>
              <a:t>Title Goes Here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9113" y="3852400"/>
            <a:ext cx="8015287" cy="0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519113" y="3931887"/>
            <a:ext cx="8015287" cy="534093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000" b="0" i="1" normalizeH="0" baseline="0">
                <a:solidFill>
                  <a:schemeClr val="bg1"/>
                </a:solidFill>
                <a:latin typeface="Euphemia UCAS"/>
              </a:defRPr>
            </a:lvl1pPr>
            <a:lvl2pPr marL="0" indent="0" algn="ctr">
              <a:buFontTx/>
              <a:buNone/>
              <a:defRPr sz="2000" b="0" i="0"/>
            </a:lvl2pPr>
            <a:lvl3pPr marL="0" indent="0" algn="ctr">
              <a:buFontTx/>
              <a:buNone/>
              <a:defRPr sz="2000" b="0" i="0"/>
            </a:lvl3pPr>
            <a:lvl4pPr marL="0" indent="0" algn="ctr">
              <a:buFontTx/>
              <a:buNone/>
              <a:defRPr sz="2000" b="0" i="0"/>
            </a:lvl4pPr>
            <a:lvl5pPr marL="0" indent="0" algn="ctr">
              <a:buFontTx/>
              <a:buNone/>
              <a:defRPr sz="2000" b="0" i="0"/>
            </a:lvl5pPr>
          </a:lstStyle>
          <a:p>
            <a:pPr lvl="0"/>
            <a:r>
              <a:rPr lang="en-AU" dirty="0"/>
              <a:t>Title Goes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05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5135"/>
            <a:ext cx="7772400" cy="707886"/>
          </a:xfrm>
          <a:ln>
            <a:solidFill>
              <a:schemeClr val="bg1"/>
            </a:solidFill>
            <a:prstDash val="sysDash"/>
          </a:ln>
        </p:spPr>
        <p:txBody>
          <a:bodyPr anchor="ctr" anchorCtr="0">
            <a:spAutoFit/>
          </a:bodyPr>
          <a:lstStyle>
            <a:lvl1pPr>
              <a:defRPr sz="400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523220"/>
          </a:xfrm>
        </p:spPr>
        <p:txBody>
          <a:bodyPr>
            <a:spAutoFit/>
          </a:bodyPr>
          <a:lstStyle>
            <a:lvl1pPr marL="0" indent="0" algn="ctr">
              <a:buNone/>
              <a:defRPr sz="28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cxnSp>
        <p:nvCxnSpPr>
          <p:cNvPr id="8" name="Straight Connector 7"/>
          <p:cNvCxnSpPr>
            <a:stCxn id="2" idx="0"/>
          </p:cNvCxnSpPr>
          <p:nvPr userDrawn="1"/>
        </p:nvCxnSpPr>
        <p:spPr>
          <a:xfrm flipH="1" flipV="1">
            <a:off x="4570380" y="-146865"/>
            <a:ext cx="1620" cy="1942000"/>
          </a:xfrm>
          <a:prstGeom prst="line">
            <a:avLst/>
          </a:prstGeom>
          <a:ln w="9525" cmpd="sng">
            <a:solidFill>
              <a:srgbClr val="FFFF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12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912"/>
            <a:ext cx="8229600" cy="553998"/>
          </a:xfrm>
          <a:ln>
            <a:solidFill>
              <a:schemeClr val="bg1"/>
            </a:solidFill>
            <a:prstDash val="sysDash"/>
          </a:ln>
        </p:spPr>
        <p:txBody>
          <a:bodyPr anchor="ctr" anchorCtr="0">
            <a:spAutoFit/>
          </a:bodyPr>
          <a:lstStyle>
            <a:lvl1pPr>
              <a:defRPr sz="3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65501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0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 userDrawn="1"/>
        </p:nvCxnSpPr>
        <p:spPr>
          <a:xfrm flipH="1" flipV="1">
            <a:off x="4570380" y="-146865"/>
            <a:ext cx="1620" cy="616777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8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9912"/>
            <a:ext cx="8229600" cy="553998"/>
          </a:xfrm>
          <a:ln>
            <a:solidFill>
              <a:schemeClr val="bg1"/>
            </a:solidFill>
            <a:prstDash val="sysDash"/>
          </a:ln>
        </p:spPr>
        <p:txBody>
          <a:bodyPr anchor="ctr" anchorCtr="0">
            <a:spAutoFit/>
          </a:bodyPr>
          <a:lstStyle>
            <a:lvl1pPr>
              <a:defRPr sz="3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018144" cy="365501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0"/>
            <a:endParaRPr lang="en-US" dirty="0"/>
          </a:p>
        </p:txBody>
      </p:sp>
      <p:cxnSp>
        <p:nvCxnSpPr>
          <p:cNvPr id="8" name="Straight Connector 7"/>
          <p:cNvCxnSpPr>
            <a:stCxn id="2" idx="0"/>
          </p:cNvCxnSpPr>
          <p:nvPr userDrawn="1"/>
        </p:nvCxnSpPr>
        <p:spPr>
          <a:xfrm flipH="1" flipV="1">
            <a:off x="4570380" y="-146865"/>
            <a:ext cx="1620" cy="616777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668656" y="1200150"/>
            <a:ext cx="4018144" cy="365501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4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475344" cy="514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668655" y="0"/>
            <a:ext cx="4541221" cy="5143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AU" dirty="0"/>
              <a:t>Click to edit Master text styles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9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66624"/>
            <a:ext cx="4038600" cy="3324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66624"/>
            <a:ext cx="4038600" cy="33244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69912"/>
            <a:ext cx="8229600" cy="553998"/>
          </a:xfrm>
          <a:ln>
            <a:solidFill>
              <a:schemeClr val="bg1"/>
            </a:solidFill>
            <a:prstDash val="sysDash"/>
          </a:ln>
        </p:spPr>
        <p:txBody>
          <a:bodyPr anchor="ctr" anchorCtr="0">
            <a:spAutoFit/>
          </a:bodyPr>
          <a:lstStyle>
            <a:lvl1pPr>
              <a:defRPr sz="3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>
            <a:stCxn id="8" idx="0"/>
          </p:cNvCxnSpPr>
          <p:nvPr userDrawn="1"/>
        </p:nvCxnSpPr>
        <p:spPr>
          <a:xfrm flipH="1" flipV="1">
            <a:off x="4570380" y="-146865"/>
            <a:ext cx="1620" cy="616777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69912"/>
            <a:ext cx="8229600" cy="553998"/>
          </a:xfrm>
          <a:ln>
            <a:solidFill>
              <a:schemeClr val="bg1"/>
            </a:solidFill>
            <a:prstDash val="sysDash"/>
          </a:ln>
        </p:spPr>
        <p:txBody>
          <a:bodyPr anchor="ctr" anchorCtr="0">
            <a:spAutoFit/>
          </a:bodyPr>
          <a:lstStyle>
            <a:lvl1pPr>
              <a:defRPr sz="3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cxnSp>
        <p:nvCxnSpPr>
          <p:cNvPr id="7" name="Straight Connector 6"/>
          <p:cNvCxnSpPr>
            <a:stCxn id="6" idx="0"/>
          </p:cNvCxnSpPr>
          <p:nvPr userDrawn="1"/>
        </p:nvCxnSpPr>
        <p:spPr>
          <a:xfrm flipH="1" flipV="1">
            <a:off x="4570380" y="-146865"/>
            <a:ext cx="1620" cy="616777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4C9B1-6C4B-4A4E-BC6D-AA66D237B5D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A67D9F-744B-2241-ABE4-D439821ABC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ppt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5633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4C9B1-6C4B-4A4E-BC6D-AA66D237B5D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67D9F-744B-2241-ABE4-D439821AB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78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  <p:sldLayoutId id="2147483649" r:id="rId3"/>
    <p:sldLayoutId id="2147483650" r:id="rId4"/>
    <p:sldLayoutId id="2147483680" r:id="rId5"/>
    <p:sldLayoutId id="2147483683" r:id="rId6"/>
    <p:sldLayoutId id="2147483652" r:id="rId7"/>
    <p:sldLayoutId id="2147483654" r:id="rId8"/>
    <p:sldLayoutId id="2147483655" r:id="rId9"/>
    <p:sldLayoutId id="2147483676" r:id="rId10"/>
    <p:sldLayoutId id="2147483677" r:id="rId11"/>
    <p:sldLayoutId id="2147483679" r:id="rId12"/>
    <p:sldLayoutId id="2147483656" r:id="rId13"/>
    <p:sldLayoutId id="2147483657" r:id="rId14"/>
  </p:sldLayoutIdLst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bg1"/>
          </a:solidFill>
          <a:latin typeface="Euphemia UCAS"/>
          <a:ea typeface="+mj-ea"/>
          <a:cs typeface="Euphemia UCA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1"/>
          </a:solidFill>
          <a:latin typeface="Euphemia UCAS"/>
          <a:ea typeface="+mn-ea"/>
          <a:cs typeface="Euphemia UCA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1"/>
          </a:solidFill>
          <a:latin typeface="Euphemia UCAS"/>
          <a:ea typeface="+mn-ea"/>
          <a:cs typeface="Euphemia UCA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bg1"/>
          </a:solidFill>
          <a:latin typeface="Euphemia UCAS"/>
          <a:ea typeface="+mn-ea"/>
          <a:cs typeface="Euphemia UCA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Euphemia UCAS"/>
          <a:ea typeface="+mn-ea"/>
          <a:cs typeface="Euphemia UCA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Euphemia UCAS"/>
          <a:ea typeface="+mn-ea"/>
          <a:cs typeface="Euphemia UCA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gppt2.jpg"/>
          <p:cNvPicPr>
            <a:picLocks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000" cy="514807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770A7-8034-9B42-BBBC-323458A96418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CE065A-C0E0-5F4C-AECF-BA86E85CE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15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82" r:id="rId3"/>
    <p:sldLayoutId id="2147483678" r:id="rId4"/>
    <p:sldLayoutId id="2147483669" r:id="rId5"/>
  </p:sldLayoutIdLst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accent4">
              <a:lumMod val="60000"/>
              <a:lumOff val="40000"/>
            </a:schemeClr>
          </a:solidFill>
          <a:latin typeface="Euphemia UCAS"/>
          <a:ea typeface="+mj-ea"/>
          <a:cs typeface="Euphemia UCA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bg1">
              <a:lumMod val="65000"/>
            </a:schemeClr>
          </a:solidFill>
          <a:latin typeface="Euphemia UCAS"/>
          <a:ea typeface="+mn-ea"/>
          <a:cs typeface="Euphemia UCA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bg1">
              <a:lumMod val="65000"/>
            </a:schemeClr>
          </a:solidFill>
          <a:latin typeface="Euphemia UCAS"/>
          <a:ea typeface="+mn-ea"/>
          <a:cs typeface="Euphemia UCA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bg1">
              <a:lumMod val="65000"/>
            </a:schemeClr>
          </a:solidFill>
          <a:latin typeface="Euphemia UCAS"/>
          <a:ea typeface="+mn-ea"/>
          <a:cs typeface="Euphemia UCA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>
              <a:lumMod val="65000"/>
            </a:schemeClr>
          </a:solidFill>
          <a:latin typeface="Euphemia UCAS"/>
          <a:ea typeface="+mn-ea"/>
          <a:cs typeface="Euphemia UCA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>
              <a:lumMod val="65000"/>
            </a:schemeClr>
          </a:solidFill>
          <a:latin typeface="Euphemia UCAS"/>
          <a:ea typeface="+mn-ea"/>
          <a:cs typeface="Euphemia UCA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StangerSensRes.wmv" TargetMode="Externa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Telescopes, the night sky and the Cosmos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Introduction to the LCOGT Telescopes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9727"/>
            <a:ext cx="7772400" cy="1323439"/>
          </a:xfrm>
        </p:spPr>
        <p:txBody>
          <a:bodyPr/>
          <a:lstStyle/>
          <a:p>
            <a:r>
              <a:rPr lang="en-US" dirty="0"/>
              <a:t>Why is mirror size the most important?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29327"/>
            <a:ext cx="6400800" cy="523220"/>
          </a:xfrm>
        </p:spPr>
        <p:txBody>
          <a:bodyPr/>
          <a:lstStyle/>
          <a:p>
            <a:r>
              <a:rPr lang="en-US" dirty="0">
                <a:hlinkClick r:id="rId2" action="ppaction://hlinkfile"/>
              </a:rPr>
              <a:t>Click to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5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710" y="931086"/>
            <a:ext cx="3024187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0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9683" y="2081092"/>
            <a:ext cx="1999002" cy="2006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8275" y="2427439"/>
            <a:ext cx="1592570" cy="159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2" descr="Untitled-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8212" y="3331168"/>
            <a:ext cx="144462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9560" y="4353554"/>
            <a:ext cx="4603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40291" y="4103172"/>
            <a:ext cx="293360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Anglo-Australian Telescope (3.9metres)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236103" y="4103172"/>
            <a:ext cx="189926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 err="1"/>
              <a:t>Faulkes</a:t>
            </a:r>
            <a:r>
              <a:rPr lang="en-AU" sz="1400" i="1" dirty="0"/>
              <a:t> Telescopes (2 metres)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349417" y="4103172"/>
            <a:ext cx="1899268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Hubble Space Telescope</a:t>
            </a:r>
            <a:br>
              <a:rPr lang="en-AU" sz="1400" i="1" dirty="0"/>
            </a:br>
            <a:r>
              <a:rPr lang="en-AU" sz="1400" i="1" dirty="0"/>
              <a:t>(2.4 metres)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35371" y="3433620"/>
            <a:ext cx="1899268" cy="73866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High-end  ($5000+) Amateur Telescope (0.3 metres)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244732" y="4472673"/>
            <a:ext cx="189926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Human Eye</a:t>
            </a:r>
            <a:br>
              <a:rPr lang="en-AU" sz="1400" i="1" dirty="0"/>
            </a:br>
            <a:r>
              <a:rPr lang="en-AU" sz="1400" i="1" dirty="0"/>
              <a:t>(0.002 metres)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908608" y="731031"/>
            <a:ext cx="3324066" cy="400110"/>
          </a:xfrm>
          <a:prstGeom prst="rect">
            <a:avLst/>
          </a:prstGeom>
          <a:ln w="9525" cmpd="sng">
            <a:solidFill>
              <a:srgbClr val="FFFFFF"/>
            </a:solidFill>
            <a:prstDash val="sysDash"/>
          </a:ln>
        </p:spPr>
        <p:txBody>
          <a:bodyPr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US" sz="2000" dirty="0">
                <a:solidFill>
                  <a:srgbClr val="B3A2C7"/>
                </a:solidFill>
              </a:rPr>
              <a:t>Different ‘mirror’ sizes.</a:t>
            </a:r>
          </a:p>
        </p:txBody>
      </p:sp>
      <p:cxnSp>
        <p:nvCxnSpPr>
          <p:cNvPr id="15" name="Straight Connector 14"/>
          <p:cNvCxnSpPr>
            <a:stCxn id="13" idx="0"/>
          </p:cNvCxnSpPr>
          <p:nvPr/>
        </p:nvCxnSpPr>
        <p:spPr>
          <a:xfrm flipV="1">
            <a:off x="6570641" y="-382749"/>
            <a:ext cx="4140" cy="1113780"/>
          </a:xfrm>
          <a:prstGeom prst="line">
            <a:avLst/>
          </a:prstGeom>
          <a:ln w="9525" cmpd="sng"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388338" y="1263181"/>
            <a:ext cx="44586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solidFill>
                  <a:schemeClr val="bg1">
                    <a:lumMod val="95000"/>
                  </a:schemeClr>
                </a:solidFill>
                <a:latin typeface="Euphemia UCAS"/>
                <a:cs typeface="Euphemia UCAS"/>
              </a:rPr>
              <a:t>Note: Binoculars and the Human Eye use lens rather than mirrors, but follow the same physical principles with regards to Sensitivity and Resolution.</a:t>
            </a:r>
          </a:p>
        </p:txBody>
      </p:sp>
      <p:pic>
        <p:nvPicPr>
          <p:cNvPr id="18" name="Picture 2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1418" y="1909512"/>
            <a:ext cx="828358" cy="83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7244732" y="2807304"/>
            <a:ext cx="1899268" cy="3077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LCOGT 1 metre</a:t>
            </a:r>
          </a:p>
        </p:txBody>
      </p:sp>
    </p:spTree>
    <p:extLst>
      <p:ext uri="{BB962C8B-B14F-4D97-AF65-F5344CB8AC3E}">
        <p14:creationId xmlns:p14="http://schemas.microsoft.com/office/powerpoint/2010/main" val="15038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en-AU" dirty="0"/>
              <a:t>So the bigger the bucket, the more light we get.</a:t>
            </a:r>
          </a:p>
          <a:p>
            <a:pPr algn="ctr"/>
            <a:endParaRPr lang="en-AU" dirty="0"/>
          </a:p>
          <a:p>
            <a:pPr algn="ctr"/>
            <a:r>
              <a:rPr lang="en-AU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But HOW much more light?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Sensitivity</a:t>
            </a:r>
          </a:p>
        </p:txBody>
      </p:sp>
      <p:pic>
        <p:nvPicPr>
          <p:cNvPr id="6" name="Picture 10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654" y="2729565"/>
            <a:ext cx="2022972" cy="20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1855" y="3305648"/>
            <a:ext cx="963169" cy="9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"/>
          <p:cNvSpPr>
            <a:spLocks noGrp="1"/>
          </p:cNvSpPr>
          <p:nvPr>
            <p:ph type="body" sz="half" idx="2"/>
          </p:nvPr>
        </p:nvSpPr>
        <p:spPr>
          <a:xfrm>
            <a:off x="5969390" y="3063896"/>
            <a:ext cx="2367882" cy="1541319"/>
          </a:xfrm>
        </p:spPr>
        <p:txBody>
          <a:bodyPr/>
          <a:lstStyle/>
          <a:p>
            <a:pPr algn="ctr"/>
            <a:r>
              <a:rPr lang="en-AU" dirty="0"/>
              <a:t>How much extra light we can collect.</a:t>
            </a:r>
          </a:p>
          <a:p>
            <a:pPr algn="ctr"/>
            <a:r>
              <a:rPr lang="en-AU" dirty="0"/>
              <a:t>or</a:t>
            </a:r>
          </a:p>
          <a:p>
            <a:pPr algn="ctr"/>
            <a:r>
              <a:rPr lang="en-AU" dirty="0"/>
              <a:t>How much dimmer we can see. 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half" idx="2"/>
          </p:nvPr>
        </p:nvSpPr>
        <p:spPr>
          <a:xfrm>
            <a:off x="2345891" y="3364859"/>
            <a:ext cx="1766840" cy="907143"/>
          </a:xfrm>
        </p:spPr>
        <p:txBody>
          <a:bodyPr>
            <a:noAutofit/>
          </a:bodyPr>
          <a:lstStyle/>
          <a:p>
            <a:pPr algn="ctr"/>
            <a:r>
              <a:rPr lang="en-AU" sz="4000" dirty="0"/>
              <a:t>/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half" idx="2"/>
          </p:nvPr>
        </p:nvSpPr>
        <p:spPr>
          <a:xfrm>
            <a:off x="4499992" y="3364859"/>
            <a:ext cx="1766840" cy="907143"/>
          </a:xfrm>
        </p:spPr>
        <p:txBody>
          <a:bodyPr>
            <a:noAutofit/>
          </a:bodyPr>
          <a:lstStyle/>
          <a:p>
            <a:pPr algn="ctr"/>
            <a:r>
              <a:rPr lang="en-AU" sz="40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7504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47789" y="1240469"/>
            <a:ext cx="3324066" cy="530545"/>
          </a:xfrm>
        </p:spPr>
        <p:txBody>
          <a:bodyPr/>
          <a:lstStyle/>
          <a:p>
            <a:pPr algn="ctr"/>
            <a:r>
              <a:rPr lang="en-AU" dirty="0"/>
              <a:t>Ratio of Areas of the Mirrors</a:t>
            </a:r>
            <a:endParaRPr lang="en-A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Sensitivity</a:t>
            </a:r>
          </a:p>
        </p:txBody>
      </p:sp>
      <p:pic>
        <p:nvPicPr>
          <p:cNvPr id="6" name="Picture 10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870" y="234098"/>
            <a:ext cx="2022972" cy="20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8759" y="3827944"/>
            <a:ext cx="963169" cy="9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1"/>
          <p:cNvSpPr>
            <a:spLocks noGrp="1"/>
          </p:cNvSpPr>
          <p:nvPr>
            <p:ph type="body" sz="half" idx="2"/>
          </p:nvPr>
        </p:nvSpPr>
        <p:spPr>
          <a:xfrm>
            <a:off x="400976" y="2116578"/>
            <a:ext cx="1828056" cy="1541319"/>
          </a:xfrm>
        </p:spPr>
        <p:txBody>
          <a:bodyPr/>
          <a:lstStyle/>
          <a:p>
            <a:pPr algn="ctr"/>
            <a:r>
              <a:rPr lang="en-AU" dirty="0">
                <a:latin typeface="Corbel" pitchFamily="34" charset="0"/>
              </a:rPr>
              <a:t> Area of one mirror</a:t>
            </a:r>
          </a:p>
          <a:p>
            <a:pPr algn="ctr"/>
            <a:endParaRPr lang="en-AU" dirty="0">
              <a:latin typeface="Corbel" pitchFamily="34" charset="0"/>
            </a:endParaRPr>
          </a:p>
          <a:p>
            <a:pPr algn="ctr"/>
            <a:r>
              <a:rPr lang="en-AU" dirty="0">
                <a:latin typeface="Corbel" pitchFamily="34" charset="0"/>
              </a:rPr>
              <a:t> Area of other mirror</a:t>
            </a:r>
            <a:endParaRPr lang="en-AU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1425" y="2557172"/>
            <a:ext cx="15680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4675" y="2358473"/>
            <a:ext cx="1828056" cy="397398"/>
          </a:xfrm>
        </p:spPr>
        <p:txBody>
          <a:bodyPr/>
          <a:lstStyle/>
          <a:p>
            <a:r>
              <a:rPr lang="en-AU" dirty="0">
                <a:latin typeface="Corbel" pitchFamily="34" charset="0"/>
              </a:rPr>
              <a:t>=  Ratio of sensitivity</a:t>
            </a:r>
            <a:endParaRPr lang="en-AU" dirty="0"/>
          </a:p>
        </p:txBody>
      </p:sp>
      <p:pic>
        <p:nvPicPr>
          <p:cNvPr id="15" name="Picture 19" descr="Picture1.png"/>
          <p:cNvPicPr>
            <a:picLocks noChangeAspect="1"/>
          </p:cNvPicPr>
          <p:nvPr/>
        </p:nvPicPr>
        <p:blipFill>
          <a:blip r:embed="rId3" cstate="print"/>
          <a:srcRect l="13252" b="52687"/>
          <a:stretch>
            <a:fillRect/>
          </a:stretch>
        </p:blipFill>
        <p:spPr bwMode="auto">
          <a:xfrm>
            <a:off x="667405" y="3265577"/>
            <a:ext cx="4073980" cy="16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6445186" y="978859"/>
            <a:ext cx="2617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Anglo-Australian Telescope (Diameter = 3.9 metres)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346522" y="4009468"/>
            <a:ext cx="271632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LCOGT</a:t>
            </a:r>
            <a:br>
              <a:rPr lang="en-AU" sz="1400" i="1" dirty="0"/>
            </a:br>
            <a:r>
              <a:rPr lang="en-AU" sz="1400" i="1" dirty="0"/>
              <a:t>(Diameter = 0.4 metres)</a:t>
            </a:r>
          </a:p>
        </p:txBody>
      </p:sp>
    </p:spTree>
    <p:extLst>
      <p:ext uri="{BB962C8B-B14F-4D97-AF65-F5344CB8AC3E}">
        <p14:creationId xmlns:p14="http://schemas.microsoft.com/office/powerpoint/2010/main" val="96869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47789" y="1070225"/>
            <a:ext cx="3324066" cy="530545"/>
          </a:xfrm>
        </p:spPr>
        <p:txBody>
          <a:bodyPr/>
          <a:lstStyle/>
          <a:p>
            <a:pPr algn="ctr"/>
            <a:r>
              <a:rPr lang="en-AU" dirty="0"/>
              <a:t>Ratio of Areas of the Mirrors</a:t>
            </a:r>
            <a:endParaRPr lang="en-A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Sensitivity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2"/>
          </p:nvPr>
        </p:nvSpPr>
        <p:spPr>
          <a:xfrm>
            <a:off x="400976" y="1624976"/>
            <a:ext cx="1828056" cy="940835"/>
          </a:xfrm>
        </p:spPr>
        <p:txBody>
          <a:bodyPr/>
          <a:lstStyle/>
          <a:p>
            <a:pPr algn="ctr"/>
            <a:r>
              <a:rPr lang="en-AU" dirty="0">
                <a:latin typeface="Corbel" pitchFamily="34" charset="0"/>
              </a:rPr>
              <a:t> Area of one mirror</a:t>
            </a:r>
          </a:p>
          <a:p>
            <a:pPr algn="ctr"/>
            <a:endParaRPr lang="en-AU" dirty="0">
              <a:latin typeface="Corbel" pitchFamily="34" charset="0"/>
            </a:endParaRPr>
          </a:p>
          <a:p>
            <a:pPr algn="ctr"/>
            <a:r>
              <a:rPr lang="en-AU" dirty="0">
                <a:latin typeface="Corbel" pitchFamily="34" charset="0"/>
              </a:rPr>
              <a:t> Area of other mirror</a:t>
            </a:r>
            <a:endParaRPr lang="en-AU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1425" y="2065570"/>
            <a:ext cx="15680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4675" y="1866871"/>
            <a:ext cx="1828056" cy="397398"/>
          </a:xfrm>
        </p:spPr>
        <p:txBody>
          <a:bodyPr/>
          <a:lstStyle/>
          <a:p>
            <a:r>
              <a:rPr lang="en-AU" dirty="0">
                <a:latin typeface="Corbel" pitchFamily="34" charset="0"/>
              </a:rPr>
              <a:t>=  Ratio of sensitivity</a:t>
            </a:r>
            <a:endParaRPr lang="en-AU" dirty="0"/>
          </a:p>
        </p:txBody>
      </p:sp>
      <p:sp>
        <p:nvSpPr>
          <p:cNvPr id="18" name="Text Placeholder 1"/>
          <p:cNvSpPr>
            <a:spLocks noGrp="1"/>
          </p:cNvSpPr>
          <p:nvPr>
            <p:ph type="body" sz="half" idx="2"/>
          </p:nvPr>
        </p:nvSpPr>
        <p:spPr>
          <a:xfrm>
            <a:off x="394754" y="2821647"/>
            <a:ext cx="1511940" cy="341088"/>
          </a:xfrm>
        </p:spPr>
        <p:txBody>
          <a:bodyPr>
            <a:noAutofit/>
          </a:bodyPr>
          <a:lstStyle/>
          <a:p>
            <a:r>
              <a:rPr lang="en-AU" i="1" dirty="0">
                <a:solidFill>
                  <a:srgbClr val="B3A2C7"/>
                </a:solidFill>
                <a:latin typeface="Corbel" pitchFamily="34" charset="0"/>
              </a:rPr>
              <a:t>Area of Circle</a:t>
            </a:r>
            <a:endParaRPr lang="en-AU" i="1" dirty="0">
              <a:solidFill>
                <a:srgbClr val="B3A2C7"/>
              </a:solidFill>
            </a:endParaRPr>
          </a:p>
        </p:txBody>
      </p:sp>
      <p:sp>
        <p:nvSpPr>
          <p:cNvPr id="19" name="Text Placeholder 1"/>
          <p:cNvSpPr>
            <a:spLocks noGrp="1"/>
          </p:cNvSpPr>
          <p:nvPr>
            <p:ph type="body" sz="half" idx="2"/>
          </p:nvPr>
        </p:nvSpPr>
        <p:spPr>
          <a:xfrm>
            <a:off x="400976" y="3413611"/>
            <a:ext cx="1511940" cy="975789"/>
          </a:xfrm>
        </p:spPr>
        <p:txBody>
          <a:bodyPr>
            <a:noAutofit/>
          </a:bodyPr>
          <a:lstStyle/>
          <a:p>
            <a:r>
              <a:rPr lang="en-AU" i="1" dirty="0">
                <a:solidFill>
                  <a:srgbClr val="B3A2C7"/>
                </a:solidFill>
                <a:latin typeface="Corbel" pitchFamily="34" charset="0"/>
              </a:rPr>
              <a:t>We can cancel the π’s, and use the Diameter instead of Radius </a:t>
            </a:r>
          </a:p>
        </p:txBody>
      </p:sp>
      <p:pic>
        <p:nvPicPr>
          <p:cNvPr id="20" name="Picture 10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870" y="234098"/>
            <a:ext cx="2022972" cy="20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2017" y="3827944"/>
            <a:ext cx="963169" cy="9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445186" y="978859"/>
            <a:ext cx="2617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Anglo-Australian Telescope (Diameter = 3.9 metres)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46522" y="4009468"/>
            <a:ext cx="271632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LCOGT Telescope</a:t>
            </a:r>
          </a:p>
          <a:p>
            <a:r>
              <a:rPr lang="en-AU" sz="1400" i="1" dirty="0"/>
              <a:t>(Diameter = 0.4 metres)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8759" y="2532075"/>
            <a:ext cx="3376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Euphemia UCAS"/>
                <a:cs typeface="Euphemia UCAS"/>
              </a:rPr>
              <a:t>THEREFORE: The AAT is 95 times as sensitive as the LCOGT Telescope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968" y="2839079"/>
            <a:ext cx="3342728" cy="197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2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47789" y="1070225"/>
            <a:ext cx="3324066" cy="530545"/>
          </a:xfrm>
        </p:spPr>
        <p:txBody>
          <a:bodyPr>
            <a:noAutofit/>
          </a:bodyPr>
          <a:lstStyle/>
          <a:p>
            <a:pPr algn="ctr"/>
            <a:r>
              <a:rPr lang="en-AU" dirty="0"/>
              <a:t>How much more sensitive are the LCOGT telescope compared to the human eye?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Sensitivity</a:t>
            </a:r>
          </a:p>
        </p:txBody>
      </p:sp>
      <p:pic>
        <p:nvPicPr>
          <p:cNvPr id="21" name="Picture 1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8759" y="815644"/>
            <a:ext cx="963169" cy="9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6346522" y="997168"/>
            <a:ext cx="271632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LCOGT Telescopes</a:t>
            </a:r>
            <a:br>
              <a:rPr lang="en-AU" sz="1400" i="1" dirty="0"/>
            </a:br>
            <a:r>
              <a:rPr lang="en-AU" sz="1400" i="1" dirty="0"/>
              <a:t>(Diameter = 0.4 metres)</a:t>
            </a:r>
          </a:p>
        </p:txBody>
      </p:sp>
      <p:pic>
        <p:nvPicPr>
          <p:cNvPr id="25" name="Picture 13" descr="Picture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469" y="2440898"/>
            <a:ext cx="4121580" cy="138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9022" y="3984375"/>
            <a:ext cx="4603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864587" y="3722765"/>
            <a:ext cx="189926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Human Eye</a:t>
            </a:r>
            <a:br>
              <a:rPr lang="en-AU" sz="1400" i="1" dirty="0"/>
            </a:br>
            <a:r>
              <a:rPr lang="en-AU" sz="1400" i="1" dirty="0"/>
              <a:t>(0.002 metres)</a:t>
            </a:r>
          </a:p>
        </p:txBody>
      </p:sp>
    </p:spTree>
    <p:extLst>
      <p:ext uri="{BB962C8B-B14F-4D97-AF65-F5344CB8AC3E}">
        <p14:creationId xmlns:p14="http://schemas.microsoft.com/office/powerpoint/2010/main" val="31157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493112"/>
          </a:xfrm>
        </p:spPr>
        <p:txBody>
          <a:bodyPr/>
          <a:lstStyle/>
          <a:p>
            <a:pPr algn="ctr"/>
            <a:r>
              <a:rPr lang="en-AU" dirty="0">
                <a:latin typeface="Corbel" pitchFamily="34" charset="0"/>
              </a:rPr>
              <a:t> Image (a) is taken with a telescope half the size of Image (b) with the same exposure time.</a:t>
            </a:r>
          </a:p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507" y="1822849"/>
            <a:ext cx="6884368" cy="323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1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The larger the mirror, the better the resolution.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Resolution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243" b="20243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Grp="1" noChangeAspect="1" noChangeArrowheads="1"/>
          </p:cNvPicPr>
          <p:nvPr>
            <p:ph idx="11"/>
          </p:nvPr>
        </p:nvPicPr>
        <p:blipFill rotWithShape="1">
          <a:blip r:embed="rId3" cstate="print"/>
          <a:srcRect t="-50507"/>
          <a:stretch/>
        </p:blipFill>
        <p:spPr bwMode="auto"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4575603" y="2737178"/>
            <a:ext cx="3887788" cy="523220"/>
            <a:chOff x="4575603" y="2737178"/>
            <a:chExt cx="3887788" cy="52322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4575603" y="3242003"/>
              <a:ext cx="3887788" cy="1588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8"/>
            <p:cNvSpPr txBox="1">
              <a:spLocks noChangeArrowheads="1"/>
            </p:cNvSpPr>
            <p:nvPr/>
          </p:nvSpPr>
          <p:spPr bwMode="auto">
            <a:xfrm>
              <a:off x="4935967" y="2737178"/>
              <a:ext cx="306205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 sz="2800" dirty="0">
                  <a:latin typeface="Corbel" pitchFamily="34" charset="0"/>
                </a:rPr>
                <a:t>Smaller telescopes.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26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47789" y="1070225"/>
            <a:ext cx="3324066" cy="530545"/>
          </a:xfrm>
        </p:spPr>
        <p:txBody>
          <a:bodyPr/>
          <a:lstStyle/>
          <a:p>
            <a:pPr algn="ctr"/>
            <a:r>
              <a:rPr lang="en-AU" dirty="0"/>
              <a:t>Ratio of Diameter of the Mirrors</a:t>
            </a:r>
            <a:endParaRPr lang="en-AU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Resolution</a:t>
            </a:r>
          </a:p>
        </p:txBody>
      </p:sp>
      <p:sp>
        <p:nvSpPr>
          <p:cNvPr id="8" name="Text Placeholder 1"/>
          <p:cNvSpPr>
            <a:spLocks noGrp="1"/>
          </p:cNvSpPr>
          <p:nvPr>
            <p:ph type="body" sz="half" idx="2"/>
          </p:nvPr>
        </p:nvSpPr>
        <p:spPr>
          <a:xfrm>
            <a:off x="400976" y="1624976"/>
            <a:ext cx="1828056" cy="94083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AU" dirty="0">
                <a:latin typeface="Corbel" pitchFamily="34" charset="0"/>
              </a:rPr>
              <a:t> Diameter of one mirror</a:t>
            </a:r>
          </a:p>
          <a:p>
            <a:pPr algn="ctr"/>
            <a:endParaRPr lang="en-AU" dirty="0">
              <a:latin typeface="Corbel" pitchFamily="34" charset="0"/>
            </a:endParaRPr>
          </a:p>
          <a:p>
            <a:pPr algn="ctr"/>
            <a:r>
              <a:rPr lang="en-AU" dirty="0">
                <a:latin typeface="Corbel" pitchFamily="34" charset="0"/>
              </a:rPr>
              <a:t> Diameter of other mirror</a:t>
            </a:r>
            <a:endParaRPr lang="en-AU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1425" y="2065570"/>
            <a:ext cx="15680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"/>
          <p:cNvSpPr>
            <a:spLocks noGrp="1"/>
          </p:cNvSpPr>
          <p:nvPr>
            <p:ph type="body" sz="half" idx="2"/>
          </p:nvPr>
        </p:nvSpPr>
        <p:spPr>
          <a:xfrm>
            <a:off x="2284675" y="1866871"/>
            <a:ext cx="1828056" cy="397398"/>
          </a:xfrm>
        </p:spPr>
        <p:txBody>
          <a:bodyPr/>
          <a:lstStyle/>
          <a:p>
            <a:r>
              <a:rPr lang="en-AU" dirty="0">
                <a:latin typeface="Corbel" pitchFamily="34" charset="0"/>
              </a:rPr>
              <a:t>=  Ratio of resolution</a:t>
            </a:r>
            <a:endParaRPr lang="en-AU" dirty="0"/>
          </a:p>
        </p:txBody>
      </p:sp>
      <p:pic>
        <p:nvPicPr>
          <p:cNvPr id="20" name="Picture 10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870" y="234098"/>
            <a:ext cx="2022972" cy="202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2017" y="3827944"/>
            <a:ext cx="963169" cy="9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445186" y="978859"/>
            <a:ext cx="2617656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Anglo-Australian Telescope (Diameter = 3.9 metres)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346522" y="4009468"/>
            <a:ext cx="271632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LCOGT Telescopes</a:t>
            </a:r>
          </a:p>
          <a:p>
            <a:r>
              <a:rPr lang="en-AU" sz="1400" i="1" dirty="0"/>
              <a:t>(Diameter = 0.4 metres)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088759" y="2532075"/>
            <a:ext cx="3376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16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Euphemia UCAS"/>
                <a:cs typeface="Euphemia UCAS"/>
              </a:rPr>
              <a:t>THEREFORE: The AAT has 9.75 the resolution of the LCOGT Telescope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25" y="3088053"/>
            <a:ext cx="4063880" cy="147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39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47789" y="1070225"/>
            <a:ext cx="3324066" cy="530545"/>
          </a:xfrm>
        </p:spPr>
        <p:txBody>
          <a:bodyPr>
            <a:noAutofit/>
          </a:bodyPr>
          <a:lstStyle/>
          <a:p>
            <a:pPr algn="ctr"/>
            <a:r>
              <a:rPr lang="en-AU" dirty="0"/>
              <a:t> How much better resolution do we get with the LCOGT Telescope compared to the human eye?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Resolution</a:t>
            </a:r>
          </a:p>
        </p:txBody>
      </p:sp>
      <p:pic>
        <p:nvPicPr>
          <p:cNvPr id="21" name="Picture 11" descr="Untitled-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8759" y="815644"/>
            <a:ext cx="963169" cy="966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6346522" y="997168"/>
            <a:ext cx="271632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LCOGT Telescopes</a:t>
            </a:r>
            <a:br>
              <a:rPr lang="en-AU" sz="1400" i="1" dirty="0"/>
            </a:br>
            <a:r>
              <a:rPr lang="en-AU" sz="1400" i="1" dirty="0"/>
              <a:t>(Diameter = 0.4 metres)</a:t>
            </a: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19022" y="3984375"/>
            <a:ext cx="46037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6864587" y="3722765"/>
            <a:ext cx="189926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Euphemia UCAS"/>
                <a:ea typeface="+mj-ea"/>
                <a:cs typeface="Euphemia UCAS"/>
              </a:defRPr>
            </a:lvl1pPr>
          </a:lstStyle>
          <a:p>
            <a:r>
              <a:rPr lang="en-AU" sz="1400" i="1" dirty="0"/>
              <a:t>Human Eye</a:t>
            </a:r>
            <a:br>
              <a:rPr lang="en-AU" sz="1400" i="1" dirty="0"/>
            </a:br>
            <a:r>
              <a:rPr lang="en-AU" sz="1400" i="1" dirty="0"/>
              <a:t>(0.002 metres)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47" y="2994644"/>
            <a:ext cx="4319271" cy="78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.imgur.com/u8Ldac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1" r="1583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.imgur.com/2H9M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60" b="1296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night sky is full of spectacular objects</a:t>
            </a:r>
          </a:p>
        </p:txBody>
      </p:sp>
    </p:spTree>
    <p:extLst>
      <p:ext uri="{BB962C8B-B14F-4D97-AF65-F5344CB8AC3E}">
        <p14:creationId xmlns:p14="http://schemas.microsoft.com/office/powerpoint/2010/main" val="98505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8C6C39-DD17-43F0-A4AD-1F761B641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AU" dirty="0"/>
              <a:t>Here is a diagram showing the mirror sizes of the largest astronomical telescopes available and soon to be constructed.</a:t>
            </a:r>
          </a:p>
          <a:p>
            <a:endParaRPr lang="en-AU" dirty="0"/>
          </a:p>
          <a:p>
            <a:r>
              <a:rPr lang="en-AU" dirty="0"/>
              <a:t>For comparison, the 4 metre AAT in Siding Spring Observatory is roughly in the middle of the Hooker and the Hale telescopes.</a:t>
            </a:r>
          </a:p>
          <a:p>
            <a:endParaRPr lang="en-AU" dirty="0"/>
          </a:p>
          <a:p>
            <a:r>
              <a:rPr lang="en-AU" dirty="0"/>
              <a:t>One of the 0.4m telescopes </a:t>
            </a:r>
            <a:r>
              <a:rPr lang="en-AU"/>
              <a:t>would be just </a:t>
            </a:r>
            <a:r>
              <a:rPr lang="en-AU" dirty="0"/>
              <a:t>less than half the size of the </a:t>
            </a:r>
            <a:r>
              <a:rPr lang="en-AU"/>
              <a:t>Yerkes Observatory.</a:t>
            </a:r>
            <a:endParaRPr lang="en-A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2F2AE1-6256-4609-8E57-B2BF0853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r>
              <a:rPr lang="en-AU" dirty="0"/>
              <a:t>The Largest Telescopes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619E3FB-FD8F-40E9-B1B7-D650A187C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5106" y="0"/>
            <a:ext cx="5143500" cy="51435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8AF46-27BD-4CC9-A86C-F96F2F39B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4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Hubble Space Telescope</a:t>
            </a:r>
            <a:br>
              <a:rPr lang="en-AU" dirty="0"/>
            </a:br>
            <a:r>
              <a:rPr lang="en-AU" dirty="0"/>
              <a:t>(top image)</a:t>
            </a:r>
          </a:p>
          <a:p>
            <a:pPr algn="ctr"/>
            <a:r>
              <a:rPr lang="en-AU" dirty="0"/>
              <a:t>Space </a:t>
            </a:r>
            <a:r>
              <a:rPr lang="en-AU"/>
              <a:t>based ≈ 559 </a:t>
            </a:r>
            <a:r>
              <a:rPr lang="en-AU" dirty="0"/>
              <a:t>kilometres</a:t>
            </a:r>
          </a:p>
          <a:p>
            <a:pPr algn="ctr"/>
            <a:endParaRPr lang="en-AU" dirty="0"/>
          </a:p>
          <a:p>
            <a:pPr algn="ctr"/>
            <a:r>
              <a:rPr lang="en-AU" dirty="0" err="1"/>
              <a:t>Faulkes</a:t>
            </a:r>
            <a:r>
              <a:rPr lang="en-AU" dirty="0"/>
              <a:t> Telescope</a:t>
            </a:r>
          </a:p>
          <a:p>
            <a:pPr algn="ctr"/>
            <a:r>
              <a:rPr lang="en-AU" dirty="0"/>
              <a:t>(bottom image)</a:t>
            </a:r>
          </a:p>
          <a:p>
            <a:pPr algn="ctr"/>
            <a:r>
              <a:rPr lang="en-AU" dirty="0"/>
              <a:t>Ground based ≈ 3 kilometres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Ground versus Space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9227" b="19227"/>
          <a:stretch/>
        </p:blipFill>
        <p:spPr bwMode="auto">
          <a:xfrm>
            <a:off x="3957638" y="0"/>
            <a:ext cx="5278437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Grp="1" noChangeAspect="1" noChangeArrowheads="1"/>
          </p:cNvPicPr>
          <p:nvPr>
            <p:ph idx="11"/>
          </p:nvPr>
        </p:nvPicPr>
        <p:blipFill>
          <a:blip r:embed="rId3" cstate="print"/>
          <a:srcRect t="17439" b="17439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30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en-AU" dirty="0"/>
              <a:t>Hubble Space Telescope</a:t>
            </a:r>
            <a:br>
              <a:rPr lang="en-AU" dirty="0"/>
            </a:br>
            <a:r>
              <a:rPr lang="en-AU" dirty="0"/>
              <a:t>(top image)</a:t>
            </a:r>
          </a:p>
          <a:p>
            <a:pPr algn="ctr"/>
            <a:r>
              <a:rPr lang="en-AU" dirty="0"/>
              <a:t>Mirror diameter = 2.4 metres</a:t>
            </a:r>
          </a:p>
          <a:p>
            <a:pPr algn="ctr"/>
            <a:endParaRPr lang="en-AU" dirty="0"/>
          </a:p>
          <a:p>
            <a:pPr algn="ctr"/>
            <a:r>
              <a:rPr lang="en-AU" dirty="0" err="1"/>
              <a:t>Faulkes</a:t>
            </a:r>
            <a:r>
              <a:rPr lang="en-AU" dirty="0"/>
              <a:t> Telescope</a:t>
            </a:r>
          </a:p>
          <a:p>
            <a:pPr algn="ctr"/>
            <a:r>
              <a:rPr lang="en-AU" dirty="0"/>
              <a:t>(bottom image)</a:t>
            </a:r>
          </a:p>
          <a:p>
            <a:pPr algn="ctr"/>
            <a:r>
              <a:rPr lang="en-AU" dirty="0"/>
              <a:t>Mirror diameter = 2 metres</a:t>
            </a:r>
          </a:p>
          <a:p>
            <a:pPr algn="ctr"/>
            <a:endParaRPr lang="en-AU" dirty="0"/>
          </a:p>
          <a:p>
            <a:pPr algn="ctr"/>
            <a:r>
              <a:rPr lang="en-AU" dirty="0"/>
              <a:t>Approximate Resolution of both mirrors is about 0.08 </a:t>
            </a:r>
            <a:r>
              <a:rPr lang="en-AU" dirty="0" err="1"/>
              <a:t>arcseconds</a:t>
            </a: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Ground versus Space</a:t>
            </a: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338" b="2033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" name="Picture 3"/>
          <p:cNvPicPr>
            <a:picLocks noGrp="1" noChangeAspect="1" noChangeArrowheads="1"/>
          </p:cNvPicPr>
          <p:nvPr>
            <p:ph idx="11"/>
          </p:nvPr>
        </p:nvPicPr>
        <p:blipFill>
          <a:blip r:embed="rId3" cstate="print"/>
          <a:srcRect t="13638" b="13638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9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Ground versus Space</a:t>
            </a:r>
          </a:p>
        </p:txBody>
      </p:sp>
      <p:pic>
        <p:nvPicPr>
          <p:cNvPr id="9" name="Picture 16" descr="catseye_hst_big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976" r="2976"/>
          <a:stretch>
            <a:fillRect/>
          </a:stretch>
        </p:blipFill>
        <p:spPr bwMode="auto">
          <a:xfrm>
            <a:off x="457200" y="1729466"/>
            <a:ext cx="4038600" cy="310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9" descr="catseyefaulkes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t="13337" b="13337"/>
          <a:stretch>
            <a:fillRect/>
          </a:stretch>
        </p:blipFill>
        <p:spPr>
          <a:xfrm>
            <a:off x="4648200" y="1729466"/>
            <a:ext cx="4038600" cy="31084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0248" y="537351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48681" y="1186250"/>
            <a:ext cx="464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i="1" dirty="0">
                <a:solidFill>
                  <a:schemeClr val="bg1"/>
                </a:solidFill>
                <a:latin typeface="Euphemia UCAS"/>
                <a:cs typeface="Euphemia UCAS"/>
              </a:rPr>
              <a:t>Why such wildly different image quality?</a:t>
            </a:r>
          </a:p>
        </p:txBody>
      </p:sp>
    </p:spTree>
    <p:extLst>
      <p:ext uri="{BB962C8B-B14F-4D97-AF65-F5344CB8AC3E}">
        <p14:creationId xmlns:p14="http://schemas.microsoft.com/office/powerpoint/2010/main" val="405586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AU" dirty="0"/>
              <a:t>The atmosphere of the Earth ‘blurs’ the image and decreases the resolution.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AU" dirty="0"/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r>
              <a:rPr lang="en-AU" dirty="0"/>
              <a:t>The HST is beyond the atmosphere and hence does not experience ‘blurring’.</a:t>
            </a:r>
          </a:p>
          <a:p>
            <a:pPr marL="285750" indent="-285750">
              <a:lnSpc>
                <a:spcPct val="80000"/>
              </a:lnSpc>
              <a:buFont typeface="Arial"/>
              <a:buChar char="•"/>
            </a:pPr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400110"/>
          </a:xfrm>
        </p:spPr>
        <p:txBody>
          <a:bodyPr/>
          <a:lstStyle/>
          <a:p>
            <a:pPr algn="ctr"/>
            <a:r>
              <a:rPr lang="en-US" dirty="0"/>
              <a:t>Ground versus Space</a:t>
            </a:r>
          </a:p>
        </p:txBody>
      </p:sp>
      <p:pic>
        <p:nvPicPr>
          <p:cNvPr id="10" name="Picture 7" descr="Twinkle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39483" r="-39483"/>
          <a:stretch>
            <a:fillRect/>
          </a:stretch>
        </p:blipFill>
        <p:spPr bwMode="auto">
          <a:prstGeom prst="rect">
            <a:avLst/>
          </a:prstGeom>
          <a:solidFill>
            <a:srgbClr val="090B7F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4" descr="Seeing_Moon.gif"/>
          <p:cNvPicPr>
            <a:picLocks noGrp="1" noChangeAspect="1"/>
          </p:cNvPicPr>
          <p:nvPr>
            <p:ph idx="12"/>
          </p:nvPr>
        </p:nvPicPr>
        <p:blipFill>
          <a:blip r:embed="rId3" cstate="print"/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Eps_aql_movie_not_2000.gif"/>
          <p:cNvPicPr>
            <a:picLocks noGrp="1" noChangeAspect="1"/>
          </p:cNvPicPr>
          <p:nvPr>
            <p:ph idx="11"/>
          </p:nvPr>
        </p:nvPicPr>
        <p:blipFill>
          <a:blip r:embed="rId4" cstate="print"/>
          <a:srcRect t="1261" b="126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4320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/>
              <a:t>Faulkes</a:t>
            </a:r>
            <a:r>
              <a:rPr lang="en-US" dirty="0"/>
              <a:t> Telescope North:</a:t>
            </a:r>
          </a:p>
          <a:p>
            <a:r>
              <a:rPr lang="en-US" dirty="0"/>
              <a:t>Haleakala, Hawaii </a:t>
            </a:r>
          </a:p>
          <a:p>
            <a:r>
              <a:rPr lang="en-US" dirty="0"/>
              <a:t>≈ 10,000 Feet or 3000 </a:t>
            </a:r>
            <a:r>
              <a:rPr lang="en-US" dirty="0" err="1"/>
              <a:t>metres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Faulkes</a:t>
            </a:r>
            <a:r>
              <a:rPr lang="en-US" dirty="0"/>
              <a:t> Telescope South:</a:t>
            </a:r>
          </a:p>
          <a:p>
            <a:r>
              <a:rPr lang="en-US" dirty="0"/>
              <a:t>Siding Springs, NSW</a:t>
            </a:r>
          </a:p>
          <a:p>
            <a:r>
              <a:rPr lang="en-US" dirty="0"/>
              <a:t>≈ 3,800 Feet or 1150 </a:t>
            </a:r>
            <a:r>
              <a:rPr lang="en-US" dirty="0" err="1"/>
              <a:t>metres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707886"/>
          </a:xfrm>
        </p:spPr>
        <p:txBody>
          <a:bodyPr/>
          <a:lstStyle/>
          <a:p>
            <a:pPr algn="ctr"/>
            <a:r>
              <a:rPr lang="en-US" dirty="0"/>
              <a:t>This is why telescopes are on mountains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8361" b="1836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Grp="1" noChangeAspect="1" noChangeArrowheads="1"/>
          </p:cNvPicPr>
          <p:nvPr>
            <p:ph idx="12"/>
          </p:nvPr>
        </p:nvPicPr>
        <p:blipFill>
          <a:blip r:embed="rId3" cstate="print"/>
          <a:srcRect l="12500" r="12500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Grp="1" noChangeAspect="1" noChangeArrowheads="1"/>
          </p:cNvPicPr>
          <p:nvPr>
            <p:ph idx="11"/>
          </p:nvPr>
        </p:nvPicPr>
        <p:blipFill>
          <a:blip r:embed="rId4" cstate="print"/>
          <a:srcRect l="14432" r="1443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2105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else can we use a telescope for?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115" r="9115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47789" y="4517230"/>
            <a:ext cx="2943921" cy="4175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3.9m Anglo-Australian Telescope, Siding Springs, NSW</a:t>
            </a:r>
          </a:p>
        </p:txBody>
      </p:sp>
    </p:spTree>
    <p:extLst>
      <p:ext uri="{BB962C8B-B14F-4D97-AF65-F5344CB8AC3E}">
        <p14:creationId xmlns:p14="http://schemas.microsoft.com/office/powerpoint/2010/main" val="8667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622699"/>
          </a:xfrm>
        </p:spPr>
        <p:txBody>
          <a:bodyPr/>
          <a:lstStyle/>
          <a:p>
            <a:pPr algn="ctr"/>
            <a:r>
              <a:rPr lang="en-AU" dirty="0">
                <a:latin typeface="Corbel" pitchFamily="34" charset="0"/>
              </a:rPr>
              <a:t>There is no point in magnifying something that is too blurry. You will not see any extra detail. Hence, both </a:t>
            </a:r>
            <a:r>
              <a:rPr lang="en-AU" i="1" dirty="0">
                <a:latin typeface="Corbel" pitchFamily="34" charset="0"/>
              </a:rPr>
              <a:t>resolution</a:t>
            </a:r>
            <a:r>
              <a:rPr lang="en-AU" dirty="0">
                <a:latin typeface="Corbel" pitchFamily="34" charset="0"/>
              </a:rPr>
              <a:t> and telescope </a:t>
            </a:r>
            <a:r>
              <a:rPr lang="en-AU" i="1" dirty="0">
                <a:latin typeface="Corbel" pitchFamily="34" charset="0"/>
              </a:rPr>
              <a:t>location</a:t>
            </a:r>
            <a:r>
              <a:rPr lang="en-AU" dirty="0">
                <a:latin typeface="Corbel" pitchFamily="34" charset="0"/>
              </a:rPr>
              <a:t> are more important.</a:t>
            </a:r>
          </a:p>
          <a:p>
            <a:pPr algn="ctr"/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6507" y="1822849"/>
            <a:ext cx="6884368" cy="323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381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622699"/>
          </a:xfrm>
        </p:spPr>
        <p:txBody>
          <a:bodyPr/>
          <a:lstStyle/>
          <a:p>
            <a:pPr algn="ctr"/>
            <a:r>
              <a:rPr lang="en-AU" dirty="0">
                <a:latin typeface="Corbel" pitchFamily="34" charset="0"/>
              </a:rPr>
              <a:t>There is no point in magnifying something that is too blurry. You will not see any extra detail. Hence, both </a:t>
            </a:r>
            <a:r>
              <a:rPr lang="en-AU" i="1" dirty="0">
                <a:latin typeface="Corbel" pitchFamily="34" charset="0"/>
              </a:rPr>
              <a:t>resolution</a:t>
            </a:r>
            <a:r>
              <a:rPr lang="en-AU" dirty="0">
                <a:latin typeface="Corbel" pitchFamily="34" charset="0"/>
              </a:rPr>
              <a:t> and telescope </a:t>
            </a:r>
            <a:r>
              <a:rPr lang="en-AU" i="1" dirty="0">
                <a:latin typeface="Corbel" pitchFamily="34" charset="0"/>
              </a:rPr>
              <a:t>location</a:t>
            </a:r>
            <a:r>
              <a:rPr lang="en-AU" dirty="0">
                <a:latin typeface="Corbel" pitchFamily="34" charset="0"/>
              </a:rPr>
              <a:t> are more important.</a:t>
            </a:r>
          </a:p>
          <a:p>
            <a:pPr algn="ctr"/>
            <a:endParaRPr lang="en-US" dirty="0"/>
          </a:p>
        </p:txBody>
      </p:sp>
      <p:pic>
        <p:nvPicPr>
          <p:cNvPr id="6" name="Content Placeholder 12"/>
          <p:cNvPicPr>
            <a:picLocks noChangeAspect="1"/>
          </p:cNvPicPr>
          <p:nvPr/>
        </p:nvPicPr>
        <p:blipFill>
          <a:blip r:embed="rId2"/>
          <a:srcRect l="-2300" r="-2300"/>
          <a:stretch>
            <a:fillRect/>
          </a:stretch>
        </p:blipFill>
        <p:spPr>
          <a:xfrm>
            <a:off x="1061743" y="1822849"/>
            <a:ext cx="7020514" cy="31180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082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AU" dirty="0"/>
              <a:t>The size of a telescopes’ mirror is the most important aspect of a telescope, so much so that telescopes are named by their mirror size.</a:t>
            </a:r>
          </a:p>
          <a:p>
            <a:pPr marL="171450" indent="-171450">
              <a:buFont typeface="Arial"/>
              <a:buChar char="•"/>
            </a:pPr>
            <a:endParaRPr lang="en-AU" sz="1000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Telescopes are used primarily to see dim objects.</a:t>
            </a:r>
          </a:p>
          <a:p>
            <a:pPr marL="171450" indent="-171450">
              <a:buFont typeface="Arial"/>
              <a:buChar char="•"/>
            </a:pPr>
            <a:endParaRPr lang="en-AU" sz="1000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They are also used to look at objects with higher resolution or less blurriness.</a:t>
            </a:r>
          </a:p>
          <a:p>
            <a:pPr marL="171450" indent="-171450">
              <a:buFont typeface="Arial"/>
              <a:buChar char="•"/>
            </a:pPr>
            <a:endParaRPr lang="en-AU" sz="1000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The atmosphere affects our images quite dramatically, hence why we put telescopes on mountains or in space.</a:t>
            </a:r>
          </a:p>
          <a:p>
            <a:pPr marL="171450" indent="-171450">
              <a:buFont typeface="Arial"/>
              <a:buChar char="•"/>
            </a:pPr>
            <a:endParaRPr lang="en-AU" sz="1000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While telescopes can magnify an image, it is of the least importance.</a:t>
            </a:r>
          </a:p>
        </p:txBody>
      </p:sp>
    </p:spTree>
    <p:extLst>
      <p:ext uri="{BB962C8B-B14F-4D97-AF65-F5344CB8AC3E}">
        <p14:creationId xmlns:p14="http://schemas.microsoft.com/office/powerpoint/2010/main" val="36634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8366"/>
            <a:ext cx="7772400" cy="1323439"/>
          </a:xfrm>
        </p:spPr>
        <p:txBody>
          <a:bodyPr/>
          <a:lstStyle/>
          <a:p>
            <a:r>
              <a:rPr lang="en-US" dirty="0"/>
              <a:t>What are we seeing when we “see” a star?</a:t>
            </a:r>
          </a:p>
        </p:txBody>
      </p:sp>
    </p:spTree>
    <p:extLst>
      <p:ext uri="{BB962C8B-B14F-4D97-AF65-F5344CB8AC3E}">
        <p14:creationId xmlns:p14="http://schemas.microsoft.com/office/powerpoint/2010/main" val="104581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 txBox="1">
            <a:spLocks/>
          </p:cNvSpPr>
          <p:nvPr/>
        </p:nvSpPr>
        <p:spPr>
          <a:xfrm>
            <a:off x="519113" y="3639140"/>
            <a:ext cx="8015287" cy="5340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Tx/>
              <a:buNone/>
              <a:defRPr sz="3000" b="0" i="0" kern="1200" normalizeH="0" baseline="0">
                <a:solidFill>
                  <a:schemeClr val="accent4">
                    <a:lumMod val="60000"/>
                    <a:lumOff val="40000"/>
                  </a:schemeClr>
                </a:solidFill>
                <a:latin typeface="Euphemia UCAS"/>
                <a:ea typeface="+mn-ea"/>
                <a:cs typeface="Euphemia UCAS"/>
              </a:defRPr>
            </a:lvl1pPr>
            <a:lvl2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Euphemia UCAS"/>
                <a:ea typeface="+mn-ea"/>
                <a:cs typeface="Euphemia UCAS"/>
              </a:defRPr>
            </a:lvl2pPr>
            <a:lvl3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Euphemia UCAS"/>
                <a:ea typeface="+mn-ea"/>
                <a:cs typeface="Euphemia UCAS"/>
              </a:defRPr>
            </a:lvl3pPr>
            <a:lvl4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Euphemia UCAS"/>
                <a:ea typeface="+mn-ea"/>
                <a:cs typeface="Euphemia UCAS"/>
              </a:defRPr>
            </a:lvl4pPr>
            <a:lvl5pPr marL="0" indent="0" algn="ctr" defTabSz="457200" rtl="0" eaLnBrk="1" latinLnBrk="0" hangingPunct="1">
              <a:spcBef>
                <a:spcPct val="20000"/>
              </a:spcBef>
              <a:buFontTx/>
              <a:buNone/>
              <a:defRPr sz="2000" b="0" i="0" kern="1200">
                <a:solidFill>
                  <a:schemeClr val="bg1"/>
                </a:solidFill>
                <a:latin typeface="Euphemia UCAS"/>
                <a:ea typeface="+mn-ea"/>
                <a:cs typeface="Euphemia UCA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kern="1000" spc="200" dirty="0" err="1"/>
              <a:t>www.oursolarsiblings.com</a:t>
            </a:r>
            <a:endParaRPr lang="en-US" sz="1600" kern="1000" spc="200" dirty="0"/>
          </a:p>
        </p:txBody>
      </p:sp>
    </p:spTree>
    <p:extLst>
      <p:ext uri="{BB962C8B-B14F-4D97-AF65-F5344CB8AC3E}">
        <p14:creationId xmlns:p14="http://schemas.microsoft.com/office/powerpoint/2010/main" val="30616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7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33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AU" dirty="0"/>
              <a:t>We are essentially seeing starlight falling directly down on top of us.</a:t>
            </a:r>
          </a:p>
          <a:p>
            <a:pPr marL="285750" indent="-285750">
              <a:buFont typeface="Arial"/>
              <a:buChar char="•"/>
            </a:pPr>
            <a:endParaRPr lang="en-AU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The light rays are travelling essentially parallel at such great distances! </a:t>
            </a:r>
          </a:p>
          <a:p>
            <a:pPr marL="285750" indent="-285750">
              <a:buFont typeface="Arial"/>
              <a:buChar char="•"/>
            </a:pPr>
            <a:endParaRPr lang="en-AU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A telescope is like a light-bucket!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707886"/>
          </a:xfrm>
        </p:spPr>
        <p:txBody>
          <a:bodyPr/>
          <a:lstStyle/>
          <a:p>
            <a:pPr algn="ctr"/>
            <a:r>
              <a:rPr lang="en-US" dirty="0"/>
              <a:t>What are we seeing when we “see” a star?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9555" b="9555"/>
          <a:stretch>
            <a:fillRect/>
          </a:stretch>
        </p:blipFill>
        <p:spPr>
          <a:xfrm>
            <a:off x="3957638" y="0"/>
            <a:ext cx="52784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5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AU" dirty="0"/>
              <a:t>These rays travel into the telescope and get reflected through two curved mirrors to a detector at the end</a:t>
            </a:r>
          </a:p>
          <a:p>
            <a:pPr marL="285750" indent="-285750">
              <a:buFont typeface="Arial"/>
              <a:buChar char="•"/>
            </a:pPr>
            <a:endParaRPr lang="en-AU" dirty="0"/>
          </a:p>
          <a:p>
            <a:pPr marL="285750" indent="-285750">
              <a:buFont typeface="Arial"/>
              <a:buChar char="•"/>
            </a:pPr>
            <a:r>
              <a:rPr lang="en-AU" dirty="0"/>
              <a:t>The detector is rarely our own eyes but highly sensitive cameras!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dirty="0"/>
              <a:t>Light rays through a telescope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60" b="-5060"/>
          <a:stretch>
            <a:fillRect/>
          </a:stretch>
        </p:blipFill>
        <p:spPr>
          <a:prstGeom prst="rect">
            <a:avLst/>
          </a:prstGeom>
          <a:solidFill>
            <a:srgbClr val="FFFFFF"/>
          </a:solidFill>
        </p:spPr>
      </p:pic>
      <p:pic>
        <p:nvPicPr>
          <p:cNvPr id="12" name="Picture 6" descr="http://lcogt.net/files/styles/fourcol-image/public/media/_Sinistro%20on%201M.JPG?itok=II7c9TE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5" t="-292" r="10123" b="-292"/>
          <a:stretch/>
        </p:blipFill>
        <p:spPr bwMode="auto">
          <a:xfrm rot="16200000">
            <a:off x="5408509" y="-1451544"/>
            <a:ext cx="2375750" cy="52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3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347789" y="2177051"/>
            <a:ext cx="3324066" cy="2581715"/>
          </a:xfrm>
        </p:spPr>
        <p:txBody>
          <a:bodyPr/>
          <a:lstStyle/>
          <a:p>
            <a:r>
              <a:rPr lang="en-AU" dirty="0"/>
              <a:t>WHY?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7789" y="414605"/>
            <a:ext cx="3324066" cy="1631216"/>
          </a:xfrm>
        </p:spPr>
        <p:txBody>
          <a:bodyPr/>
          <a:lstStyle/>
          <a:p>
            <a:r>
              <a:rPr lang="en-AU" dirty="0"/>
              <a:t>The </a:t>
            </a:r>
            <a:r>
              <a:rPr lang="en-AU" dirty="0" err="1"/>
              <a:t>Faulkes</a:t>
            </a:r>
            <a:r>
              <a:rPr lang="en-AU" dirty="0"/>
              <a:t> Telescopes in the LCOGT network are about 8 metres tall, but we call them “2 metre” telescopes</a:t>
            </a: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-18421" r="-18421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445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72134"/>
            <a:ext cx="5486400" cy="707886"/>
          </a:xfrm>
        </p:spPr>
        <p:txBody>
          <a:bodyPr>
            <a:spAutoFit/>
          </a:bodyPr>
          <a:lstStyle/>
          <a:p>
            <a:pPr algn="ctr"/>
            <a:r>
              <a:rPr lang="en-AU" dirty="0"/>
              <a:t>Because their MIRRORS are</a:t>
            </a:r>
            <a:br>
              <a:rPr lang="en-AU" dirty="0"/>
            </a:br>
            <a:r>
              <a:rPr lang="en-AU" dirty="0"/>
              <a:t>2 metres in diameter</a:t>
            </a:r>
          </a:p>
        </p:txBody>
      </p:sp>
      <p:pic>
        <p:nvPicPr>
          <p:cNvPr id="17" name="Picture 3"/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 cstate="print"/>
          <a:srcRect t="3224" b="13022"/>
          <a:stretch/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308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9A2BE"/>
      </a:hlink>
      <a:folHlink>
        <a:srgbClr val="A9A2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987FAB"/>
      </a:hlink>
      <a:folHlink>
        <a:srgbClr val="987F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802</Words>
  <Application>Microsoft Office PowerPoint</Application>
  <PresentationFormat>On-screen Show (16:9)</PresentationFormat>
  <Paragraphs>133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Corbel</vt:lpstr>
      <vt:lpstr>Euphemia UCAS</vt:lpstr>
      <vt:lpstr>Office Theme</vt:lpstr>
      <vt:lpstr>Custom Design</vt:lpstr>
      <vt:lpstr>PowerPoint Presentation</vt:lpstr>
      <vt:lpstr>The night sky is full of spectacular objects</vt:lpstr>
      <vt:lpstr>What are we seeing when we “see” a star?</vt:lpstr>
      <vt:lpstr>PowerPoint Presentation</vt:lpstr>
      <vt:lpstr>PowerPoint Presentation</vt:lpstr>
      <vt:lpstr>What are we seeing when we “see” a star?</vt:lpstr>
      <vt:lpstr>Light rays through a telescope</vt:lpstr>
      <vt:lpstr>The Faulkes Telescopes in the LCOGT network are about 8 metres tall, but we call them “2 metre” telescopes</vt:lpstr>
      <vt:lpstr>Because their MIRRORS are 2 metres in diameter</vt:lpstr>
      <vt:lpstr>Why is mirror size the most important?</vt:lpstr>
      <vt:lpstr>PowerPoint Presentation</vt:lpstr>
      <vt:lpstr>Sensitivity</vt:lpstr>
      <vt:lpstr>Sensitivity</vt:lpstr>
      <vt:lpstr>Sensitivity</vt:lpstr>
      <vt:lpstr>Sensitivity</vt:lpstr>
      <vt:lpstr>Sensitivity</vt:lpstr>
      <vt:lpstr>Resolution</vt:lpstr>
      <vt:lpstr>Resolution</vt:lpstr>
      <vt:lpstr>Resolution</vt:lpstr>
      <vt:lpstr>The Largest Telescopes</vt:lpstr>
      <vt:lpstr>Ground versus Space</vt:lpstr>
      <vt:lpstr>Ground versus Space</vt:lpstr>
      <vt:lpstr>Ground versus Space</vt:lpstr>
      <vt:lpstr>Ground versus Space</vt:lpstr>
      <vt:lpstr>This is why telescopes are on mountains</vt:lpstr>
      <vt:lpstr>What else can we use a telescope for?</vt:lpstr>
      <vt:lpstr>Magnification</vt:lpstr>
      <vt:lpstr>Magnification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</dc:creator>
  <cp:lastModifiedBy>Fitz</cp:lastModifiedBy>
  <cp:revision>240</cp:revision>
  <dcterms:created xsi:type="dcterms:W3CDTF">2016-06-24T03:05:15Z</dcterms:created>
  <dcterms:modified xsi:type="dcterms:W3CDTF">2018-10-16T23:38:26Z</dcterms:modified>
</cp:coreProperties>
</file>